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handoutMasterIdLst>
    <p:handoutMasterId r:id="rId16"/>
  </p:handoutMasterIdLst>
  <p:sldIdLst>
    <p:sldId id="256" r:id="rId2"/>
    <p:sldId id="578" r:id="rId3"/>
    <p:sldId id="471" r:id="rId4"/>
    <p:sldId id="470" r:id="rId5"/>
    <p:sldId id="559" r:id="rId6"/>
    <p:sldId id="546" r:id="rId7"/>
    <p:sldId id="466" r:id="rId8"/>
    <p:sldId id="467" r:id="rId9"/>
    <p:sldId id="468" r:id="rId10"/>
    <p:sldId id="502" r:id="rId11"/>
    <p:sldId id="472" r:id="rId12"/>
    <p:sldId id="547" r:id="rId13"/>
    <p:sldId id="577" r:id="rId14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ly-Anne Cleveland" initials="SC" lastIdx="205" clrIdx="0">
    <p:extLst>
      <p:ext uri="{19B8F6BF-5375-455C-9EA6-DF929625EA0E}">
        <p15:presenceInfo xmlns:p15="http://schemas.microsoft.com/office/powerpoint/2012/main" userId="S::scleveland@fjc.gov::10b86261-5de4-4907-9a38-0699754ffba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80" autoAdjust="0"/>
    <p:restoredTop sz="81758" autoAdjust="0"/>
  </p:normalViewPr>
  <p:slideViewPr>
    <p:cSldViewPr snapToGrid="0">
      <p:cViewPr varScale="1">
        <p:scale>
          <a:sx n="76" d="100"/>
          <a:sy n="76" d="100"/>
        </p:scale>
        <p:origin x="15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2408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svg"/><Relationship Id="rId1" Type="http://schemas.openxmlformats.org/officeDocument/2006/relationships/image" Target="../media/image11.png"/><Relationship Id="rId6" Type="http://schemas.openxmlformats.org/officeDocument/2006/relationships/image" Target="../media/image10.svg"/><Relationship Id="rId5" Type="http://schemas.openxmlformats.org/officeDocument/2006/relationships/image" Target="../media/image13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B3A4E9-5D47-4592-875B-9FC7A18B841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FA4AFABB-6990-40B9-A649-57695A5CD24F}">
      <dgm:prSet custT="1"/>
      <dgm:spPr/>
      <dgm:t>
        <a:bodyPr/>
        <a:lstStyle/>
        <a:p>
          <a:r>
            <a:rPr lang="en-US" sz="2100" dirty="0">
              <a:latin typeface="Arial" panose="020B0604020202020204" pitchFamily="34" charset="0"/>
              <a:cs typeface="Arial" panose="020B0604020202020204" pitchFamily="34" charset="0"/>
            </a:rPr>
            <a:t>Preclusion principles apply in bankruptcy</a:t>
          </a:r>
        </a:p>
      </dgm:t>
    </dgm:pt>
    <dgm:pt modelId="{8367EF57-1C70-44F9-B88A-1531A363C851}" type="parTrans" cxnId="{059AB9BF-9A30-4260-8117-A0BCB3E096ED}">
      <dgm:prSet/>
      <dgm:spPr/>
      <dgm:t>
        <a:bodyPr/>
        <a:lstStyle/>
        <a:p>
          <a:endParaRPr lang="en-US"/>
        </a:p>
      </dgm:t>
    </dgm:pt>
    <dgm:pt modelId="{6BCE6C2B-7181-453A-B0AC-C2E312E02491}" type="sibTrans" cxnId="{059AB9BF-9A30-4260-8117-A0BCB3E096ED}">
      <dgm:prSet/>
      <dgm:spPr/>
      <dgm:t>
        <a:bodyPr/>
        <a:lstStyle/>
        <a:p>
          <a:endParaRPr lang="en-US"/>
        </a:p>
      </dgm:t>
    </dgm:pt>
    <dgm:pt modelId="{59155F39-7A94-43C0-913A-BAE1A0DFF7C5}">
      <dgm:prSet custT="1"/>
      <dgm:spPr/>
      <dgm:t>
        <a:bodyPr/>
        <a:lstStyle/>
        <a:p>
          <a:r>
            <a:rPr lang="en-US" sz="2100" dirty="0">
              <a:latin typeface="Arial" panose="020B0604020202020204" pitchFamily="34" charset="0"/>
              <a:cs typeface="Arial" panose="020B0604020202020204" pitchFamily="34" charset="0"/>
            </a:rPr>
            <a:t>State court finding of common-law fraud, award of punitive damages, etc., may result in </a:t>
          </a:r>
          <a:r>
            <a:rPr lang="en-US" sz="2100" dirty="0" err="1">
              <a:latin typeface="Arial" panose="020B0604020202020204" pitchFamily="34" charset="0"/>
              <a:cs typeface="Arial" panose="020B0604020202020204" pitchFamily="34" charset="0"/>
            </a:rPr>
            <a:t>nondischargeability</a:t>
          </a:r>
          <a:endParaRPr lang="en-US" sz="2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59A42A-FCCF-49BC-B330-9ED7E64787BE}" type="parTrans" cxnId="{61055205-52F4-4F54-8BD2-C9A07A4534FA}">
      <dgm:prSet/>
      <dgm:spPr/>
      <dgm:t>
        <a:bodyPr/>
        <a:lstStyle/>
        <a:p>
          <a:endParaRPr lang="en-US"/>
        </a:p>
      </dgm:t>
    </dgm:pt>
    <dgm:pt modelId="{09B73A58-1561-4072-94D0-2E106F7DFF2C}" type="sibTrans" cxnId="{61055205-52F4-4F54-8BD2-C9A07A4534FA}">
      <dgm:prSet/>
      <dgm:spPr/>
      <dgm:t>
        <a:bodyPr/>
        <a:lstStyle/>
        <a:p>
          <a:endParaRPr lang="en-US"/>
        </a:p>
      </dgm:t>
    </dgm:pt>
    <dgm:pt modelId="{719846CF-2FF3-41F8-8DEC-76E9DC43F7EA}">
      <dgm:prSet custT="1"/>
      <dgm:spPr/>
      <dgm:t>
        <a:bodyPr/>
        <a:lstStyle/>
        <a:p>
          <a:r>
            <a:rPr lang="en-US" sz="2100" dirty="0">
              <a:latin typeface="Arial" panose="020B0604020202020204" pitchFamily="34" charset="0"/>
              <a:cs typeface="Arial" panose="020B0604020202020204" pitchFamily="34" charset="0"/>
            </a:rPr>
            <a:t>Precise findings are critical in the order, judgment, or jury verdict form</a:t>
          </a:r>
        </a:p>
      </dgm:t>
    </dgm:pt>
    <dgm:pt modelId="{43887EBB-9235-42E1-90B0-B239AC26A583}" type="parTrans" cxnId="{87238595-26D6-4E99-BC97-C12FC1BE3945}">
      <dgm:prSet/>
      <dgm:spPr/>
      <dgm:t>
        <a:bodyPr/>
        <a:lstStyle/>
        <a:p>
          <a:endParaRPr lang="en-US"/>
        </a:p>
      </dgm:t>
    </dgm:pt>
    <dgm:pt modelId="{8E92DF62-CFBA-4DFD-88F7-0B7B66AD3D1B}" type="sibTrans" cxnId="{87238595-26D6-4E99-BC97-C12FC1BE3945}">
      <dgm:prSet/>
      <dgm:spPr/>
      <dgm:t>
        <a:bodyPr/>
        <a:lstStyle/>
        <a:p>
          <a:endParaRPr lang="en-US"/>
        </a:p>
      </dgm:t>
    </dgm:pt>
    <dgm:pt modelId="{1ED00E03-82FD-4D9F-A931-77B04F52342D}" type="pres">
      <dgm:prSet presAssocID="{1AB3A4E9-5D47-4592-875B-9FC7A18B8415}" presName="root" presStyleCnt="0">
        <dgm:presLayoutVars>
          <dgm:dir/>
          <dgm:resizeHandles val="exact"/>
        </dgm:presLayoutVars>
      </dgm:prSet>
      <dgm:spPr/>
    </dgm:pt>
    <dgm:pt modelId="{ADEC34DA-D8AE-411F-A0FF-BB750889C61F}" type="pres">
      <dgm:prSet presAssocID="{FA4AFABB-6990-40B9-A649-57695A5CD24F}" presName="compNode" presStyleCnt="0"/>
      <dgm:spPr/>
    </dgm:pt>
    <dgm:pt modelId="{F2E310FF-5978-4E85-BBF5-5C488089DFF2}" type="pres">
      <dgm:prSet presAssocID="{FA4AFABB-6990-40B9-A649-57695A5CD24F}" presName="iconRect" presStyleLbl="node1" presStyleIdx="0" presStyleCnt="3" custLinFactNeighborX="-25797" custLinFactNeighborY="-133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73606765-DE15-4644-82C8-3B3597A3B1BE}" type="pres">
      <dgm:prSet presAssocID="{FA4AFABB-6990-40B9-A649-57695A5CD24F}" presName="spaceRect" presStyleCnt="0"/>
      <dgm:spPr/>
    </dgm:pt>
    <dgm:pt modelId="{1A03D080-12BD-4D24-AA6E-2F63E7E34743}" type="pres">
      <dgm:prSet presAssocID="{FA4AFABB-6990-40B9-A649-57695A5CD24F}" presName="textRect" presStyleLbl="revTx" presStyleIdx="0" presStyleCnt="3" custLinFactNeighborX="-31993" custLinFactNeighborY="-3628">
        <dgm:presLayoutVars>
          <dgm:chMax val="1"/>
          <dgm:chPref val="1"/>
        </dgm:presLayoutVars>
      </dgm:prSet>
      <dgm:spPr/>
    </dgm:pt>
    <dgm:pt modelId="{D539B44F-8286-4F90-A15C-31B566AFDD7E}" type="pres">
      <dgm:prSet presAssocID="{6BCE6C2B-7181-453A-B0AC-C2E312E02491}" presName="sibTrans" presStyleCnt="0"/>
      <dgm:spPr/>
    </dgm:pt>
    <dgm:pt modelId="{EB8D7C35-0B0A-43E4-BD98-C89C62A0F641}" type="pres">
      <dgm:prSet presAssocID="{59155F39-7A94-43C0-913A-BAE1A0DFF7C5}" presName="compNode" presStyleCnt="0"/>
      <dgm:spPr/>
    </dgm:pt>
    <dgm:pt modelId="{98E61DEC-C0B4-4E16-BDD1-0F028CEF3962}" type="pres">
      <dgm:prSet presAssocID="{59155F39-7A94-43C0-913A-BAE1A0DFF7C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B98A87AF-3847-4D22-8B30-B231D492F706}" type="pres">
      <dgm:prSet presAssocID="{59155F39-7A94-43C0-913A-BAE1A0DFF7C5}" presName="spaceRect" presStyleCnt="0"/>
      <dgm:spPr/>
    </dgm:pt>
    <dgm:pt modelId="{58815A8B-4E78-4948-9BCC-4A9D690A9DCC}" type="pres">
      <dgm:prSet presAssocID="{59155F39-7A94-43C0-913A-BAE1A0DFF7C5}" presName="textRect" presStyleLbl="revTx" presStyleIdx="1" presStyleCnt="3" custScaleX="130328" custLinFactNeighborX="0" custLinFactNeighborY="-7961">
        <dgm:presLayoutVars>
          <dgm:chMax val="1"/>
          <dgm:chPref val="1"/>
        </dgm:presLayoutVars>
      </dgm:prSet>
      <dgm:spPr/>
    </dgm:pt>
    <dgm:pt modelId="{931A0CF4-976B-4460-AEE7-40A572B2E724}" type="pres">
      <dgm:prSet presAssocID="{09B73A58-1561-4072-94D0-2E106F7DFF2C}" presName="sibTrans" presStyleCnt="0"/>
      <dgm:spPr/>
    </dgm:pt>
    <dgm:pt modelId="{D964BFDB-C265-4779-9C2D-CBBB53DA61B5}" type="pres">
      <dgm:prSet presAssocID="{719846CF-2FF3-41F8-8DEC-76E9DC43F7EA}" presName="compNode" presStyleCnt="0"/>
      <dgm:spPr/>
    </dgm:pt>
    <dgm:pt modelId="{47397AAE-3B4A-45C9-961F-1DEA4C52A8FE}" type="pres">
      <dgm:prSet presAssocID="{719846CF-2FF3-41F8-8DEC-76E9DC43F7EA}" presName="iconRect" presStyleLbl="node1" presStyleIdx="2" presStyleCnt="3" custLinFactNeighborX="12165" custLinFactNeighborY="564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C285EDAF-AB57-47E5-AD17-724C7F3BB85A}" type="pres">
      <dgm:prSet presAssocID="{719846CF-2FF3-41F8-8DEC-76E9DC43F7EA}" presName="spaceRect" presStyleCnt="0"/>
      <dgm:spPr/>
    </dgm:pt>
    <dgm:pt modelId="{9DF7D3E6-B928-453B-86DA-0D6CBF3B9F95}" type="pres">
      <dgm:prSet presAssocID="{719846CF-2FF3-41F8-8DEC-76E9DC43F7EA}" presName="textRect" presStyleLbl="revTx" presStyleIdx="2" presStyleCnt="3" custLinFactNeighborX="37945" custLinFactNeighborY="-3628">
        <dgm:presLayoutVars>
          <dgm:chMax val="1"/>
          <dgm:chPref val="1"/>
        </dgm:presLayoutVars>
      </dgm:prSet>
      <dgm:spPr/>
    </dgm:pt>
  </dgm:ptLst>
  <dgm:cxnLst>
    <dgm:cxn modelId="{61055205-52F4-4F54-8BD2-C9A07A4534FA}" srcId="{1AB3A4E9-5D47-4592-875B-9FC7A18B8415}" destId="{59155F39-7A94-43C0-913A-BAE1A0DFF7C5}" srcOrd="1" destOrd="0" parTransId="{3359A42A-FCCF-49BC-B330-9ED7E64787BE}" sibTransId="{09B73A58-1561-4072-94D0-2E106F7DFF2C}"/>
    <dgm:cxn modelId="{87238595-26D6-4E99-BC97-C12FC1BE3945}" srcId="{1AB3A4E9-5D47-4592-875B-9FC7A18B8415}" destId="{719846CF-2FF3-41F8-8DEC-76E9DC43F7EA}" srcOrd="2" destOrd="0" parTransId="{43887EBB-9235-42E1-90B0-B239AC26A583}" sibTransId="{8E92DF62-CFBA-4DFD-88F7-0B7B66AD3D1B}"/>
    <dgm:cxn modelId="{2C5D1EB8-2AA1-4A9F-9684-8F10FC15DE5C}" type="presOf" srcId="{719846CF-2FF3-41F8-8DEC-76E9DC43F7EA}" destId="{9DF7D3E6-B928-453B-86DA-0D6CBF3B9F95}" srcOrd="0" destOrd="0" presId="urn:microsoft.com/office/officeart/2018/2/layout/IconLabelList"/>
    <dgm:cxn modelId="{059AB9BF-9A30-4260-8117-A0BCB3E096ED}" srcId="{1AB3A4E9-5D47-4592-875B-9FC7A18B8415}" destId="{FA4AFABB-6990-40B9-A649-57695A5CD24F}" srcOrd="0" destOrd="0" parTransId="{8367EF57-1C70-44F9-B88A-1531A363C851}" sibTransId="{6BCE6C2B-7181-453A-B0AC-C2E312E02491}"/>
    <dgm:cxn modelId="{AB64F1BF-84CE-495C-843E-7991534983C5}" type="presOf" srcId="{FA4AFABB-6990-40B9-A649-57695A5CD24F}" destId="{1A03D080-12BD-4D24-AA6E-2F63E7E34743}" srcOrd="0" destOrd="0" presId="urn:microsoft.com/office/officeart/2018/2/layout/IconLabelList"/>
    <dgm:cxn modelId="{923222D0-85E3-457C-97FF-1699F27D6C43}" type="presOf" srcId="{1AB3A4E9-5D47-4592-875B-9FC7A18B8415}" destId="{1ED00E03-82FD-4D9F-A931-77B04F52342D}" srcOrd="0" destOrd="0" presId="urn:microsoft.com/office/officeart/2018/2/layout/IconLabelList"/>
    <dgm:cxn modelId="{B18B3BF5-11A9-417D-9625-7F9F6FA22B02}" type="presOf" srcId="{59155F39-7A94-43C0-913A-BAE1A0DFF7C5}" destId="{58815A8B-4E78-4948-9BCC-4A9D690A9DCC}" srcOrd="0" destOrd="0" presId="urn:microsoft.com/office/officeart/2018/2/layout/IconLabelList"/>
    <dgm:cxn modelId="{5F423A4A-5CA1-4DAE-B22B-8157191DF9EE}" type="presParOf" srcId="{1ED00E03-82FD-4D9F-A931-77B04F52342D}" destId="{ADEC34DA-D8AE-411F-A0FF-BB750889C61F}" srcOrd="0" destOrd="0" presId="urn:microsoft.com/office/officeart/2018/2/layout/IconLabelList"/>
    <dgm:cxn modelId="{B0E649B0-C75C-4901-A01F-A10D8DC57D0A}" type="presParOf" srcId="{ADEC34DA-D8AE-411F-A0FF-BB750889C61F}" destId="{F2E310FF-5978-4E85-BBF5-5C488089DFF2}" srcOrd="0" destOrd="0" presId="urn:microsoft.com/office/officeart/2018/2/layout/IconLabelList"/>
    <dgm:cxn modelId="{405422EC-9963-4110-A5EE-54C419A0B003}" type="presParOf" srcId="{ADEC34DA-D8AE-411F-A0FF-BB750889C61F}" destId="{73606765-DE15-4644-82C8-3B3597A3B1BE}" srcOrd="1" destOrd="0" presId="urn:microsoft.com/office/officeart/2018/2/layout/IconLabelList"/>
    <dgm:cxn modelId="{EBD17972-B662-4B37-B207-208125A24E8C}" type="presParOf" srcId="{ADEC34DA-D8AE-411F-A0FF-BB750889C61F}" destId="{1A03D080-12BD-4D24-AA6E-2F63E7E34743}" srcOrd="2" destOrd="0" presId="urn:microsoft.com/office/officeart/2018/2/layout/IconLabelList"/>
    <dgm:cxn modelId="{5B6989F0-B110-454E-926C-0A52C692A895}" type="presParOf" srcId="{1ED00E03-82FD-4D9F-A931-77B04F52342D}" destId="{D539B44F-8286-4F90-A15C-31B566AFDD7E}" srcOrd="1" destOrd="0" presId="urn:microsoft.com/office/officeart/2018/2/layout/IconLabelList"/>
    <dgm:cxn modelId="{1A43A343-4E52-474B-9BBB-4115F1BB8085}" type="presParOf" srcId="{1ED00E03-82FD-4D9F-A931-77B04F52342D}" destId="{EB8D7C35-0B0A-43E4-BD98-C89C62A0F641}" srcOrd="2" destOrd="0" presId="urn:microsoft.com/office/officeart/2018/2/layout/IconLabelList"/>
    <dgm:cxn modelId="{A590BCAC-5194-48C9-9906-74EC8C82284D}" type="presParOf" srcId="{EB8D7C35-0B0A-43E4-BD98-C89C62A0F641}" destId="{98E61DEC-C0B4-4E16-BDD1-0F028CEF3962}" srcOrd="0" destOrd="0" presId="urn:microsoft.com/office/officeart/2018/2/layout/IconLabelList"/>
    <dgm:cxn modelId="{7017B075-557F-478D-8F74-321AC5E2B548}" type="presParOf" srcId="{EB8D7C35-0B0A-43E4-BD98-C89C62A0F641}" destId="{B98A87AF-3847-4D22-8B30-B231D492F706}" srcOrd="1" destOrd="0" presId="urn:microsoft.com/office/officeart/2018/2/layout/IconLabelList"/>
    <dgm:cxn modelId="{767F170C-1BA5-4CE7-85C9-AED179AE1E5F}" type="presParOf" srcId="{EB8D7C35-0B0A-43E4-BD98-C89C62A0F641}" destId="{58815A8B-4E78-4948-9BCC-4A9D690A9DCC}" srcOrd="2" destOrd="0" presId="urn:microsoft.com/office/officeart/2018/2/layout/IconLabelList"/>
    <dgm:cxn modelId="{A19439B1-EC59-40C0-AF37-069B21F5B151}" type="presParOf" srcId="{1ED00E03-82FD-4D9F-A931-77B04F52342D}" destId="{931A0CF4-976B-4460-AEE7-40A572B2E724}" srcOrd="3" destOrd="0" presId="urn:microsoft.com/office/officeart/2018/2/layout/IconLabelList"/>
    <dgm:cxn modelId="{A1679496-06D0-419E-854C-607F781A549F}" type="presParOf" srcId="{1ED00E03-82FD-4D9F-A931-77B04F52342D}" destId="{D964BFDB-C265-4779-9C2D-CBBB53DA61B5}" srcOrd="4" destOrd="0" presId="urn:microsoft.com/office/officeart/2018/2/layout/IconLabelList"/>
    <dgm:cxn modelId="{969D5162-2852-4020-9DC2-E552F39AF1CB}" type="presParOf" srcId="{D964BFDB-C265-4779-9C2D-CBBB53DA61B5}" destId="{47397AAE-3B4A-45C9-961F-1DEA4C52A8FE}" srcOrd="0" destOrd="0" presId="urn:microsoft.com/office/officeart/2018/2/layout/IconLabelList"/>
    <dgm:cxn modelId="{F7B77B2D-31BB-4E0C-BF0F-2B690F858FEE}" type="presParOf" srcId="{D964BFDB-C265-4779-9C2D-CBBB53DA61B5}" destId="{C285EDAF-AB57-47E5-AD17-724C7F3BB85A}" srcOrd="1" destOrd="0" presId="urn:microsoft.com/office/officeart/2018/2/layout/IconLabelList"/>
    <dgm:cxn modelId="{9C1CED2C-CF54-4AB2-AAF1-D5E53D8EAE9E}" type="presParOf" srcId="{D964BFDB-C265-4779-9C2D-CBBB53DA61B5}" destId="{9DF7D3E6-B928-453B-86DA-0D6CBF3B9F9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310FF-5978-4E85-BBF5-5C488089DFF2}">
      <dsp:nvSpPr>
        <dsp:cNvPr id="0" name=""/>
        <dsp:cNvSpPr/>
      </dsp:nvSpPr>
      <dsp:spPr>
        <a:xfrm>
          <a:off x="514936" y="292793"/>
          <a:ext cx="892162" cy="8921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3D080-12BD-4D24-AA6E-2F63E7E34743}">
      <dsp:nvSpPr>
        <dsp:cNvPr id="0" name=""/>
        <dsp:cNvSpPr/>
      </dsp:nvSpPr>
      <dsp:spPr>
        <a:xfrm>
          <a:off x="0" y="1587771"/>
          <a:ext cx="1982584" cy="16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" panose="020B0604020202020204" pitchFamily="34" charset="0"/>
              <a:cs typeface="Arial" panose="020B0604020202020204" pitchFamily="34" charset="0"/>
            </a:rPr>
            <a:t>Preclusion principles apply in bankruptcy</a:t>
          </a:r>
        </a:p>
      </dsp:txBody>
      <dsp:txXfrm>
        <a:off x="0" y="1587771"/>
        <a:ext cx="1982584" cy="1665000"/>
      </dsp:txXfrm>
    </dsp:sp>
    <dsp:sp modelId="{98E61DEC-C0B4-4E16-BDD1-0F028CEF3962}">
      <dsp:nvSpPr>
        <dsp:cNvPr id="0" name=""/>
        <dsp:cNvSpPr/>
      </dsp:nvSpPr>
      <dsp:spPr>
        <a:xfrm>
          <a:off x="3375263" y="304667"/>
          <a:ext cx="892162" cy="8921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815A8B-4E78-4948-9BCC-4A9D690A9DCC}">
      <dsp:nvSpPr>
        <dsp:cNvPr id="0" name=""/>
        <dsp:cNvSpPr/>
      </dsp:nvSpPr>
      <dsp:spPr>
        <a:xfrm>
          <a:off x="2529413" y="1515626"/>
          <a:ext cx="2583862" cy="16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" panose="020B0604020202020204" pitchFamily="34" charset="0"/>
              <a:cs typeface="Arial" panose="020B0604020202020204" pitchFamily="34" charset="0"/>
            </a:rPr>
            <a:t>State court finding of common-law fraud, award of punitive damages, etc., may result in </a:t>
          </a:r>
          <a:r>
            <a:rPr lang="en-US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nondischargeability</a:t>
          </a:r>
          <a:endParaRPr lang="en-US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29413" y="1515626"/>
        <a:ext cx="2583862" cy="1665000"/>
      </dsp:txXfrm>
    </dsp:sp>
    <dsp:sp modelId="{47397AAE-3B4A-45C9-961F-1DEA4C52A8FE}">
      <dsp:nvSpPr>
        <dsp:cNvPr id="0" name=""/>
        <dsp:cNvSpPr/>
      </dsp:nvSpPr>
      <dsp:spPr>
        <a:xfrm>
          <a:off x="6113969" y="355039"/>
          <a:ext cx="892162" cy="8921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7D3E6-B928-453B-86DA-0D6CBF3B9F95}">
      <dsp:nvSpPr>
        <dsp:cNvPr id="0" name=""/>
        <dsp:cNvSpPr/>
      </dsp:nvSpPr>
      <dsp:spPr>
        <a:xfrm>
          <a:off x="5660104" y="1587771"/>
          <a:ext cx="1982584" cy="16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" panose="020B0604020202020204" pitchFamily="34" charset="0"/>
              <a:cs typeface="Arial" panose="020B0604020202020204" pitchFamily="34" charset="0"/>
            </a:rPr>
            <a:t>Precise findings are critical in the order, judgment, or jury verdict form</a:t>
          </a:r>
        </a:p>
      </dsp:txBody>
      <dsp:txXfrm>
        <a:off x="5660104" y="1587771"/>
        <a:ext cx="1982584" cy="166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E56093-FF13-4AB9-8EE5-758C188C6F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0E218-5849-4209-807C-926BB63E5F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C6E3BF-C3E5-4D71-8CDF-74E16371E3C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9F3C08-C1CA-4781-99B9-D7228F3621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A4871-3E7F-403A-A112-C3AF40CE36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7D9F13-DA0C-42A4-8701-E153A6B00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01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BAB9C-457D-4DCD-818B-40313547B72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73516"/>
            <a:ext cx="7435436" cy="2760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6D5B6-5D01-4DEB-8F4F-4AEAFED8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9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presentation was greatly benefitted by the following individuals, who reviewed an earlier draft of the presentation: Hon. Shon Hastings, Hon. Craig Whitley, Hon. Cate </a:t>
            </a:r>
            <a:r>
              <a:rPr lang="en-US" dirty="0" err="1"/>
              <a:t>Furay</a:t>
            </a:r>
            <a:r>
              <a:rPr lang="en-US" dirty="0"/>
              <a:t>, Hon. Charles L. Nail, Jr., Hon. Ashely Chan, Hon. Robert </a:t>
            </a:r>
            <a:r>
              <a:rPr lang="en-US" dirty="0" err="1"/>
              <a:t>Kressel</a:t>
            </a:r>
            <a:r>
              <a:rPr lang="en-US" dirty="0"/>
              <a:t>, Hon. Robert Drain, Hon. Diane Finkle, Hon. Robert </a:t>
            </a:r>
            <a:r>
              <a:rPr lang="en-US" dirty="0" err="1"/>
              <a:t>Faris</a:t>
            </a:r>
            <a:r>
              <a:rPr lang="en-US" dirty="0"/>
              <a:t>, Elizabeth Wiggins, and Brian Lynch. The presentation utilizes and expands on prior educational materials provided alongside interviews held by Dr. Jason Cantone with: Hon. Dan Collins, Hon. Brian Davis, Hon. Robert </a:t>
            </a:r>
            <a:r>
              <a:rPr lang="en-US" dirty="0" err="1"/>
              <a:t>Faris</a:t>
            </a:r>
            <a:r>
              <a:rPr lang="en-US" dirty="0"/>
              <a:t>, Hon. Cate </a:t>
            </a:r>
            <a:r>
              <a:rPr lang="en-US" dirty="0" err="1"/>
              <a:t>Furay</a:t>
            </a:r>
            <a:r>
              <a:rPr lang="en-US" dirty="0"/>
              <a:t>, Hon. Martin Glenn, Hon. A. Benjamin </a:t>
            </a:r>
            <a:r>
              <a:rPr lang="en-US" dirty="0" err="1"/>
              <a:t>Goldgar</a:t>
            </a:r>
            <a:r>
              <a:rPr lang="en-US" dirty="0"/>
              <a:t>, Hon. Mary Gorman, Hon. Laurel </a:t>
            </a:r>
            <a:r>
              <a:rPr lang="en-US" dirty="0" err="1"/>
              <a:t>Isicoff</a:t>
            </a:r>
            <a:r>
              <a:rPr lang="en-US" dirty="0"/>
              <a:t>, Hon. Catherine McEwen, Hon. Robyn Moberly, Hon. Mindy Mora, Hon. Chris </a:t>
            </a:r>
            <a:r>
              <a:rPr lang="en-US" dirty="0" err="1"/>
              <a:t>Panos</a:t>
            </a:r>
            <a:r>
              <a:rPr lang="en-US" dirty="0"/>
              <a:t>, Hon. Laura Taylor, and Ann M. Anderson. This presentation was made better by all of these individuals, as well as the Judicial Conference Committee on Federal-State Jurisdiction.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28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37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81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33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50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would like a </a:t>
            </a:r>
            <a:r>
              <a:rPr lang="en-US" dirty="0" err="1"/>
              <a:t>Powerpoint</a:t>
            </a:r>
            <a:r>
              <a:rPr lang="en-US" dirty="0"/>
              <a:t> that includes the full presentation or the topics provided in the note, please visit fjc.gov/</a:t>
            </a:r>
            <a:r>
              <a:rPr lang="en-US" dirty="0" err="1"/>
              <a:t>fedstate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36D5B6-5D01-4DEB-8F4F-4AEAFED8D0C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9945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77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39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22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32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60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55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6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52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7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82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50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8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71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1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9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38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30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7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4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fedstate@fjc.gov" TargetMode="External"/><Relationship Id="rId4" Type="http://schemas.openxmlformats.org/officeDocument/2006/relationships/hyperlink" Target="https://commons.wikimedia.org/wiki/File:United_States_Bankruptcy_Court_Seal.pn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ncsc.org/Topics/Financial/Foreclosures/Resource-Guide.aspx" TargetMode="External"/><Relationship Id="rId4" Type="http://schemas.openxmlformats.org/officeDocument/2006/relationships/hyperlink" Target="https://fjc.gov/fedstat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fedstate@fjc.gov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8454557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6AD560-E887-4522-B7CD-7B7BA71CA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501" y="1111086"/>
            <a:ext cx="7508874" cy="2623885"/>
          </a:xfrm>
        </p:spPr>
        <p:txBody>
          <a:bodyPr anchor="ctr">
            <a:normAutofit fontScale="90000"/>
          </a:bodyPr>
          <a:lstStyle/>
          <a:p>
            <a:pPr>
              <a:spcBef>
                <a:spcPts val="0"/>
              </a:spcBef>
            </a:pPr>
            <a:b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b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  <a:t>Introduction to Bankruptcy Law </a:t>
            </a:r>
            <a:b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  <a:t>and the Bankruptcy System:</a:t>
            </a:r>
            <a:b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br>
              <a:rPr lang="en-US" sz="2900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  <a:t>An Educational Primer for State Courts</a:t>
            </a:r>
            <a:b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  <a:t>[Template Presentation For Educational Use]</a:t>
            </a:r>
            <a:br>
              <a:rPr lang="en-US" sz="2900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endParaRPr lang="en-US" sz="2900" dirty="0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2900" y="4521269"/>
            <a:ext cx="5024434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184117-BF68-4C2C-BCC7-3A9C858F67D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417467" y="4586361"/>
            <a:ext cx="1746907" cy="175097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4508" y="4521270"/>
            <a:ext cx="1586592" cy="1890204"/>
          </a:xfrm>
          <a:prstGeom prst="rect">
            <a:avLst/>
          </a:prstGeom>
          <a:solidFill>
            <a:srgbClr val="37265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D03AAA-86BD-4445-B73A-CCF44AD85C48}"/>
              </a:ext>
            </a:extLst>
          </p:cNvPr>
          <p:cNvSpPr txBox="1"/>
          <p:nvPr/>
        </p:nvSpPr>
        <p:spPr>
          <a:xfrm>
            <a:off x="635125" y="4583011"/>
            <a:ext cx="46080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template presentation, provided by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Federal Judicial Center, combines, edits, and expands presentations given by bankruptcy judges and state trial court judges. Contact Jason A. Cantone, at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fedstate@fjc.gov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for more information.  </a:t>
            </a:r>
          </a:p>
        </p:txBody>
      </p:sp>
    </p:spTree>
    <p:extLst>
      <p:ext uri="{BB962C8B-B14F-4D97-AF65-F5344CB8AC3E}">
        <p14:creationId xmlns:p14="http://schemas.microsoft.com/office/powerpoint/2010/main" val="1491316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53" y="606564"/>
            <a:ext cx="7838694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Preclusion and the Discharge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0655" y="2043803"/>
            <a:ext cx="7642689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9D8A2C85-427E-4194-9CF7-A73E45C7A0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4051379"/>
              </p:ext>
            </p:extLst>
          </p:nvPr>
        </p:nvGraphicFramePr>
        <p:xfrm>
          <a:off x="750655" y="2385390"/>
          <a:ext cx="7642689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12873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072" y="1019273"/>
            <a:ext cx="3285756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Reaffirmation Agreements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303C2B-547A-49F4-A310-11B6FD6C1C0D}"/>
              </a:ext>
            </a:extLst>
          </p:cNvPr>
          <p:cNvSpPr/>
          <p:nvPr/>
        </p:nvSpPr>
        <p:spPr>
          <a:xfrm>
            <a:off x="3664263" y="494971"/>
            <a:ext cx="5299264" cy="6004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 Chapter 7 debtor may waive discharge of a particular debt by entering into a reaffirmation agreement. </a:t>
            </a:r>
          </a:p>
          <a:p>
            <a:pPr marL="800100" lvl="1" indent="-342900">
              <a:lnSpc>
                <a:spcPts val="25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 general, a debtor will only reaffirm debts secured by a house or car.</a:t>
            </a:r>
          </a:p>
          <a:p>
            <a:pPr marL="342900" indent="-342900">
              <a:lnSpc>
                <a:spcPts val="25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11 U.S.C.§524(c) imposes many requirements for creating an enforceable reaffirmation agreement.</a:t>
            </a:r>
          </a:p>
          <a:p>
            <a:pPr marL="800100" lvl="1" indent="-342900">
              <a:lnSpc>
                <a:spcPts val="2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debtor is given a period of time to rescind.</a:t>
            </a:r>
          </a:p>
          <a:p>
            <a:pPr marL="342900" indent="-342900">
              <a:lnSpc>
                <a:spcPts val="25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 reaffirmation agreement may be enforced in any appropriate court after the automatic stay is lifted and is not subject to the discharge injunction.</a:t>
            </a:r>
          </a:p>
        </p:txBody>
      </p:sp>
    </p:spTree>
    <p:extLst>
      <p:ext uri="{BB962C8B-B14F-4D97-AF65-F5344CB8AC3E}">
        <p14:creationId xmlns:p14="http://schemas.microsoft.com/office/powerpoint/2010/main" val="2121757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58" y="1019272"/>
            <a:ext cx="3249624" cy="497331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</a:t>
            </a:r>
            <a:b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303C2B-547A-49F4-A310-11B6FD6C1C0D}"/>
              </a:ext>
            </a:extLst>
          </p:cNvPr>
          <p:cNvSpPr/>
          <p:nvPr/>
        </p:nvSpPr>
        <p:spPr>
          <a:xfrm>
            <a:off x="3580041" y="494971"/>
            <a:ext cx="5437414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745CC7-41A6-4D59-AEA0-DEA4F1AF23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7909" y="470925"/>
            <a:ext cx="2611572" cy="36952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D16181-AA0E-473C-A3CC-32CB4CD92C00}"/>
              </a:ext>
            </a:extLst>
          </p:cNvPr>
          <p:cNvSpPr txBox="1"/>
          <p:nvPr/>
        </p:nvSpPr>
        <p:spPr>
          <a:xfrm>
            <a:off x="3936875" y="4331704"/>
            <a:ext cx="49819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Federal Judicial Center website on federal-state cooperation: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https://fjc.gov/fedstate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Center for State Courts resource guide on foreclosures: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https://www.ncsc.org/Topics/Financial/Foreclosures/Resource-Guide.aspx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797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264" y="1019272"/>
            <a:ext cx="3249624" cy="497331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303C2B-547A-49F4-A310-11B6FD6C1C0D}"/>
              </a:ext>
            </a:extLst>
          </p:cNvPr>
          <p:cNvSpPr/>
          <p:nvPr/>
        </p:nvSpPr>
        <p:spPr>
          <a:xfrm>
            <a:off x="3580041" y="494971"/>
            <a:ext cx="5437414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D16181-AA0E-473C-A3CC-32CB4CD92C00}"/>
              </a:ext>
            </a:extLst>
          </p:cNvPr>
          <p:cNvSpPr txBox="1"/>
          <p:nvPr/>
        </p:nvSpPr>
        <p:spPr>
          <a:xfrm>
            <a:off x="3774961" y="659757"/>
            <a:ext cx="521843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This presentation was organized </a:t>
            </a:r>
            <a:b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by Federal Judicial Center Senior Research Associate Jason A. Cantone, with considerable assistance by a number of federal and state judges and court personnel (see note for slide 1). </a:t>
            </a:r>
          </a:p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Questions about the presentation and its use can be directed to </a:t>
            </a:r>
            <a:b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Dr. Cantone, at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fedstate@fjc.gov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We would also like to hear from you if you find it helpful or have any recommendations to improve it.  </a:t>
            </a:r>
          </a:p>
        </p:txBody>
      </p:sp>
    </p:spTree>
    <p:extLst>
      <p:ext uri="{BB962C8B-B14F-4D97-AF65-F5344CB8AC3E}">
        <p14:creationId xmlns:p14="http://schemas.microsoft.com/office/powerpoint/2010/main" val="1039308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2843" y="3726"/>
            <a:ext cx="4211157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96C015-A71F-4D18-8993-EAA8D6377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53" y="802955"/>
            <a:ext cx="4445876" cy="145405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Note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BB95B-E3D2-4B3C-BC66-95BC3B597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56100"/>
            <a:ext cx="5515675" cy="475018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presentation only addresses the bankruptcy discharge. A full presentation with all six topics (bankruptcy overview; automatic stay; bankruptcy discharge; family law; foreclosure; additional considerations) is available at fjc.gov/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fedstate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 well as separate presentations for each of those topics.</a:t>
            </a:r>
            <a:endParaRPr lang="en-U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93671" y="738619"/>
            <a:ext cx="3750329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Graphic 13" descr="Gavel">
            <a:extLst>
              <a:ext uri="{FF2B5EF4-FFF2-40B4-BE49-F238E27FC236}">
                <a16:creationId xmlns:a16="http://schemas.microsoft.com/office/drawing/2014/main" id="{33A9BB27-920C-4355-ACFD-F49BE1B6B6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75615" y="2065912"/>
            <a:ext cx="2746374" cy="274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05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300" y="321733"/>
            <a:ext cx="8680116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22362"/>
            <a:ext cx="6858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Bankruptcy Discharge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3300" y="4109417"/>
            <a:ext cx="20574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664086-9BA9-4416-80D1-4E60A44A4B2A}"/>
              </a:ext>
            </a:extLst>
          </p:cNvPr>
          <p:cNvSpPr/>
          <p:nvPr/>
        </p:nvSpPr>
        <p:spPr>
          <a:xfrm>
            <a:off x="3849459" y="470925"/>
            <a:ext cx="4894673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293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39" y="1019273"/>
            <a:ext cx="3034822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Bankruptcy Discharge</a:t>
            </a:r>
            <a:endParaRPr 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664086-9BA9-4416-80D1-4E60A44A4B2A}"/>
              </a:ext>
            </a:extLst>
          </p:cNvPr>
          <p:cNvSpPr/>
          <p:nvPr/>
        </p:nvSpPr>
        <p:spPr>
          <a:xfrm>
            <a:off x="3849459" y="470925"/>
            <a:ext cx="4894673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Section 524(a): A bankruptcy discharge voids a judgment to the extent that such judgment is a determination of personal liability for unsecured debt that was actually discharged under the relevant chapter. </a:t>
            </a:r>
            <a:r>
              <a:rPr lang="en-US" sz="2300" dirty="0"/>
              <a:t> </a:t>
            </a:r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discharge is a </a:t>
            </a:r>
            <a:r>
              <a:rPr lang="en-US" altLang="en-US" sz="23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permanent statutory injunction </a:t>
            </a: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that</a:t>
            </a:r>
            <a:endParaRPr lang="en-US" altLang="en-US" sz="23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prevents any legal action or communication with the debtor for the purpose of collecting a discharged debt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does not protect codebtors </a:t>
            </a:r>
          </a:p>
        </p:txBody>
      </p:sp>
    </p:spTree>
    <p:extLst>
      <p:ext uri="{BB962C8B-B14F-4D97-AF65-F5344CB8AC3E}">
        <p14:creationId xmlns:p14="http://schemas.microsoft.com/office/powerpoint/2010/main" val="1622976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4840" y="-2"/>
            <a:ext cx="4709160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90" y="365125"/>
            <a:ext cx="6759789" cy="162331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5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there is a dispute about whether a debt in an action was discharged, should you resolve the issue? 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745" y="2316480"/>
            <a:ext cx="61722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3E664086-9BA9-4416-80D1-4E60A44A4B2A}"/>
              </a:ext>
            </a:extLst>
          </p:cNvPr>
          <p:cNvSpPr/>
          <p:nvPr/>
        </p:nvSpPr>
        <p:spPr>
          <a:xfrm>
            <a:off x="491490" y="2644518"/>
            <a:ext cx="8142242" cy="3990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Only bankruptcy courts can determine whether to grant or deny a discharge in bankruptcy.</a:t>
            </a:r>
          </a:p>
          <a:p>
            <a:pPr marL="114300" lvl="0">
              <a:lnSpc>
                <a:spcPct val="90000"/>
              </a:lnSpc>
              <a:spcAft>
                <a:spcPts val="600"/>
              </a:spcAft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 many circuits, if a bankruptcy court later disagrees with the determination that it doesn’t apply, the order will be declared void as being in violation of the stay. </a:t>
            </a:r>
            <a:endParaRPr lang="en-US" altLang="en-US" sz="28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903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4840" y="-2"/>
            <a:ext cx="4709160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90" y="365125"/>
            <a:ext cx="6759789" cy="162331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5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there is a dispute about whether a debt in an action was discharged, should you resolve the issue?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745" y="2316480"/>
            <a:ext cx="61722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3E664086-9BA9-4416-80D1-4E60A44A4B2A}"/>
              </a:ext>
            </a:extLst>
          </p:cNvPr>
          <p:cNvSpPr/>
          <p:nvPr/>
        </p:nvSpPr>
        <p:spPr>
          <a:xfrm>
            <a:off x="363719" y="2353564"/>
            <a:ext cx="8142242" cy="3990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14300" lvl="0">
              <a:lnSpc>
                <a:spcPct val="90000"/>
              </a:lnSpc>
              <a:spcAft>
                <a:spcPts val="600"/>
              </a:spcAft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State courts have concurrent jurisdiction to interpret a plan of reorganization.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State courts may have concurrent jurisdiction to hear and resolve the question provided its basis is not one of the types reserved exclusively to the bankruptcy court. </a:t>
            </a: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905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39" y="1019273"/>
            <a:ext cx="3034822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Discharge of Secured Debts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27135B-43BC-4C5F-8883-58081B35F8BA}"/>
              </a:ext>
            </a:extLst>
          </p:cNvPr>
          <p:cNvSpPr/>
          <p:nvPr/>
        </p:nvSpPr>
        <p:spPr>
          <a:xfrm>
            <a:off x="3910480" y="553424"/>
            <a:ext cx="494777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discharge only affects personal liability for debt.</a:t>
            </a:r>
          </a:p>
          <a:p>
            <a:endParaRPr lang="en-US" altLang="en-US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Liens “ride through” bankruptcy.</a:t>
            </a:r>
          </a:p>
          <a:p>
            <a:endParaRPr lang="en-US" altLang="en-US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Only deficiency liability is extinguished.</a:t>
            </a:r>
          </a:p>
          <a:p>
            <a:endParaRPr lang="en-US" altLang="en-US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Lenders must be careful not to violate the discharge when communicating with discharged debtors.</a:t>
            </a:r>
          </a:p>
        </p:txBody>
      </p:sp>
    </p:spTree>
    <p:extLst>
      <p:ext uri="{BB962C8B-B14F-4D97-AF65-F5344CB8AC3E}">
        <p14:creationId xmlns:p14="http://schemas.microsoft.com/office/powerpoint/2010/main" val="3824465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349" y="1019273"/>
            <a:ext cx="3722514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Non-dischargeable Debts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11 U.S.C. §523</a:t>
            </a:r>
            <a:endParaRPr lang="en-US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303C2B-547A-49F4-A310-11B6FD6C1C0D}"/>
              </a:ext>
            </a:extLst>
          </p:cNvPr>
          <p:cNvSpPr/>
          <p:nvPr/>
        </p:nvSpPr>
        <p:spPr>
          <a:xfrm>
            <a:off x="3732370" y="603256"/>
            <a:ext cx="513490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3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Category One </a:t>
            </a:r>
          </a:p>
          <a:p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Sixteen types in this category, including</a:t>
            </a:r>
          </a:p>
          <a:p>
            <a:endParaRPr lang="en-US" altLang="en-US" sz="20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recent taxes and related penalties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debts not scheduled in bankruptcy case, except in a “no-asset” case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domestic support obligations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death or personal injury caused by drunk driving, boating, or flying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fines, penalties, and forfeitures payable to and for the benefit of a governmental unit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federal restitution awards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student loans (unless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nondischarge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would impose undue hardship on debtor and dependents)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fees between filing of bankruptcy and loss of both title and possession by condo owner</a:t>
            </a:r>
          </a:p>
          <a:p>
            <a:pPr lvl="2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767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325" y="1024098"/>
            <a:ext cx="3583285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Non-dischargeable Debts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11 U.S.C. §523</a:t>
            </a:r>
            <a:endParaRPr lang="en-US" sz="2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303C2B-547A-49F4-A310-11B6FD6C1C0D}"/>
              </a:ext>
            </a:extLst>
          </p:cNvPr>
          <p:cNvSpPr/>
          <p:nvPr/>
        </p:nvSpPr>
        <p:spPr>
          <a:xfrm>
            <a:off x="3958385" y="591225"/>
            <a:ext cx="499031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3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Category Two </a:t>
            </a:r>
          </a:p>
          <a:p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Three types of debts in this category.  They are not self-effectuating like those listed in Category One.</a:t>
            </a:r>
          </a:p>
          <a:p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fraud of specified kinds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fraud or defalcation by a fiduciary, embezzlement, or larceny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willful and malicious injury to person or property</a:t>
            </a:r>
          </a:p>
          <a:p>
            <a:pPr lvl="2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310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7719</TotalTime>
  <Words>822</Words>
  <Application>Microsoft Office PowerPoint</Application>
  <PresentationFormat>On-screen Show (4:3)</PresentationFormat>
  <Paragraphs>84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Baskerville Old Face</vt:lpstr>
      <vt:lpstr>Calibri</vt:lpstr>
      <vt:lpstr>Calibri Light</vt:lpstr>
      <vt:lpstr>Wingdings</vt:lpstr>
      <vt:lpstr>Office Theme</vt:lpstr>
      <vt:lpstr>  Introduction to Bankruptcy Law  and the Bankruptcy System:  An Educational Primer for State Courts [Template Presentation For Educational Use] </vt:lpstr>
      <vt:lpstr>Content Note</vt:lpstr>
      <vt:lpstr>The Bankruptcy Discharge</vt:lpstr>
      <vt:lpstr>The Bankruptcy Discharge</vt:lpstr>
      <vt:lpstr>If there is a dispute about whether a debt in an action was discharged, should you resolve the issue? </vt:lpstr>
      <vt:lpstr>If there is a dispute about whether a debt in an action was discharged, should you resolve the issue?</vt:lpstr>
      <vt:lpstr>Discharge of Secured Debts</vt:lpstr>
      <vt:lpstr>Non-dischargeable Debts   11 U.S.C. §523</vt:lpstr>
      <vt:lpstr>Non-dischargeable Debts  11 U.S.C. §523</vt:lpstr>
      <vt:lpstr>Preclusion and the Discharge</vt:lpstr>
      <vt:lpstr>Reaffirmation Agreements</vt:lpstr>
      <vt:lpstr> Additional  Resources</vt:lpstr>
      <vt:lpstr>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Bankruptcy Law and the Bankruptcy System:  A Primer for State Court Judges [Template Presentation For Educational Use]</dc:title>
  <dc:creator>Jason Cantone</dc:creator>
  <cp:lastModifiedBy>Jason Cantone</cp:lastModifiedBy>
  <cp:revision>222</cp:revision>
  <dcterms:created xsi:type="dcterms:W3CDTF">2020-01-24T18:33:53Z</dcterms:created>
  <dcterms:modified xsi:type="dcterms:W3CDTF">2020-05-29T15:43:47Z</dcterms:modified>
</cp:coreProperties>
</file>